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62" r:id="rId5"/>
    <p:sldId id="261" r:id="rId6"/>
    <p:sldId id="263" r:id="rId7"/>
    <p:sldId id="264" r:id="rId8"/>
    <p:sldId id="267" r:id="rId9"/>
    <p:sldId id="266" r:id="rId10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2800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3124" y="2044358"/>
            <a:ext cx="8096210" cy="1659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4800" b="1" dirty="0" err="1">
                <a:solidFill>
                  <a:schemeClr val="bg1"/>
                </a:solidFill>
              </a:rPr>
              <a:t>InsurAI</a:t>
            </a:r>
            <a:r>
              <a:rPr lang="en-IN" sz="4800" b="1" dirty="0">
                <a:solidFill>
                  <a:schemeClr val="bg1"/>
                </a:solidFill>
              </a:rPr>
              <a:t> :-  </a:t>
            </a:r>
            <a:r>
              <a:rPr lang="en-US" sz="4800" b="1" dirty="0">
                <a:solidFill>
                  <a:schemeClr val="bg1"/>
                </a:solidFill>
              </a:rPr>
              <a:t>AI Powered Insurance Web Platform</a:t>
            </a:r>
            <a:br>
              <a:rPr lang="en-US" sz="4800" dirty="0">
                <a:solidFill>
                  <a:schemeClr val="bg1"/>
                </a:solidFill>
              </a:rPr>
            </a:b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400" dirty="0">
                <a:solidFill>
                  <a:schemeClr val="bg1"/>
                </a:solidFill>
              </a:rPr>
              <a:t>A Smart, Faster &amp; Personalized Insurance Experience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Team: A    </a:t>
            </a:r>
          </a:p>
          <a:p>
            <a:pPr>
              <a:lnSpc>
                <a:spcPts val="2850"/>
              </a:lnSpc>
            </a:pPr>
            <a:r>
              <a:rPr lang="en-US" sz="2400" b="1" dirty="0">
                <a:solidFill>
                  <a:schemeClr val="bg1"/>
                </a:solidFill>
              </a:rPr>
              <a:t>Presented By: </a:t>
            </a:r>
            <a:r>
              <a:rPr lang="en-US" sz="2400" dirty="0">
                <a:solidFill>
                  <a:schemeClr val="bg1"/>
                </a:solidFill>
              </a:rPr>
              <a:t>Abhishek Kumar</a:t>
            </a:r>
          </a:p>
          <a:p>
            <a:pPr>
              <a:lnSpc>
                <a:spcPts val="2850"/>
              </a:lnSpc>
            </a:pPr>
            <a:r>
              <a:rPr lang="en-US" sz="2400" b="1" dirty="0">
                <a:solidFill>
                  <a:schemeClr val="bg1"/>
                </a:solidFill>
              </a:rPr>
              <a:t>Technology: </a:t>
            </a:r>
            <a:r>
              <a:rPr lang="en-US" sz="2400" dirty="0">
                <a:solidFill>
                  <a:schemeClr val="bg1"/>
                </a:solidFill>
              </a:rPr>
              <a:t>React, Spring Boot, MySQL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Presented To : </a:t>
            </a:r>
            <a:r>
              <a:rPr lang="en-US" sz="2400" dirty="0">
                <a:solidFill>
                  <a:schemeClr val="bg1"/>
                </a:solidFill>
              </a:rPr>
              <a:t>Infosys Springboard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EE2B21-748C-B9DB-9C95-3F63EEFE8852}"/>
              </a:ext>
            </a:extLst>
          </p:cNvPr>
          <p:cNvSpPr/>
          <p:nvPr/>
        </p:nvSpPr>
        <p:spPr>
          <a:xfrm>
            <a:off x="12853555" y="7751618"/>
            <a:ext cx="1776845" cy="47798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 descr="A blue and orange text on a black background">
            <a:extLst>
              <a:ext uri="{FF2B5EF4-FFF2-40B4-BE49-F238E27FC236}">
                <a16:creationId xmlns:a16="http://schemas.microsoft.com/office/drawing/2014/main" id="{83EC2502-D3EF-4C5A-07CA-5B2DDBCDE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7817" y="114554"/>
            <a:ext cx="2016311" cy="1233982"/>
          </a:xfrm>
          <a:prstGeom prst="rect">
            <a:avLst/>
          </a:prstGeom>
        </p:spPr>
      </p:pic>
      <p:pic>
        <p:nvPicPr>
          <p:cNvPr id="9" name="Picture 8" descr="A blue and orange circle with a white letter&#10;&#10;AI-generated content may be incorrect.">
            <a:extLst>
              <a:ext uri="{FF2B5EF4-FFF2-40B4-BE49-F238E27FC236}">
                <a16:creationId xmlns:a16="http://schemas.microsoft.com/office/drawing/2014/main" id="{800C0A25-4EFA-0B01-18D3-7A2B02823F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129" y="114555"/>
            <a:ext cx="1233981" cy="123398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3642"/>
            <a:ext cx="92025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indent="-685800">
              <a:lnSpc>
                <a:spcPts val="5550"/>
              </a:lnSpc>
              <a:buFont typeface="Wingdings" panose="05000000000000000000" pitchFamily="2" charset="2"/>
              <a:buChar char="q"/>
            </a:pPr>
            <a:r>
              <a:rPr lang="en-IN" sz="4800" b="1" dirty="0">
                <a:solidFill>
                  <a:schemeClr val="bg1"/>
                </a:solidFill>
              </a:rPr>
              <a:t>Problem Statement?</a:t>
            </a:r>
            <a:endParaRPr lang="en-US" sz="4450" b="1" dirty="0">
              <a:solidFill>
                <a:schemeClr val="bg1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19134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99115"/>
            <a:ext cx="44022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9802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8536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834640" y="5590461"/>
            <a:ext cx="10500360" cy="1241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chemeClr val="bg1"/>
                </a:solidFill>
              </a:rPr>
              <a:t>“To make insurance simple, fast and personalized using smart automation and secure digital workflows.”</a:t>
            </a:r>
          </a:p>
        </p:txBody>
      </p:sp>
      <p:sp>
        <p:nvSpPr>
          <p:cNvPr id="8" name="Text 6"/>
          <p:cNvSpPr/>
          <p:nvPr/>
        </p:nvSpPr>
        <p:spPr>
          <a:xfrm>
            <a:off x="786170" y="5043368"/>
            <a:ext cx="126853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600" b="1" dirty="0">
                <a:solidFill>
                  <a:schemeClr val="bg1"/>
                </a:solidFill>
              </a:rPr>
              <a:t>Vision</a:t>
            </a:r>
          </a:p>
        </p:txBody>
      </p:sp>
      <p:sp>
        <p:nvSpPr>
          <p:cNvPr id="9" name="Text 7"/>
          <p:cNvSpPr/>
          <p:nvPr/>
        </p:nvSpPr>
        <p:spPr>
          <a:xfrm>
            <a:off x="3124201" y="2097828"/>
            <a:ext cx="9982200" cy="3374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Insurance discovery process is slow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Users struggle to compare plans clearly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No real-time updates on application status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Agents spend time on repetitive processing</a:t>
            </a:r>
          </a:p>
        </p:txBody>
      </p:sp>
      <p:sp>
        <p:nvSpPr>
          <p:cNvPr id="10" name="Text 8"/>
          <p:cNvSpPr/>
          <p:nvPr/>
        </p:nvSpPr>
        <p:spPr>
          <a:xfrm>
            <a:off x="7599521" y="39802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78536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4317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415D9CB-7E1F-3505-C788-20833448C77E}"/>
              </a:ext>
            </a:extLst>
          </p:cNvPr>
          <p:cNvSpPr/>
          <p:nvPr/>
        </p:nvSpPr>
        <p:spPr>
          <a:xfrm>
            <a:off x="12853555" y="7751618"/>
            <a:ext cx="1776845" cy="47798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4711" y="999590"/>
            <a:ext cx="7329130" cy="1088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indent="-685800">
              <a:lnSpc>
                <a:spcPts val="5550"/>
              </a:lnSpc>
              <a:buFont typeface="Wingdings" panose="05000000000000000000" pitchFamily="2" charset="2"/>
              <a:buChar char="q"/>
            </a:pPr>
            <a:r>
              <a:rPr lang="en-IN" sz="4800" b="1" dirty="0">
                <a:solidFill>
                  <a:schemeClr val="bg1"/>
                </a:solidFill>
              </a:rPr>
              <a:t>Core Objectives</a:t>
            </a:r>
            <a:endParaRPr lang="en-US" sz="4450" b="1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1587579" y="888801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43AF5B3E-4B02-96DD-FAD5-E3C22FA4D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4880" y="2258183"/>
            <a:ext cx="15941040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Simplify policy discovery &amp; application process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Automate agent approvals &amp; notifications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Provide secure digital onboarding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Enable data-driven decisions using AI in future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8163" y="422791"/>
            <a:ext cx="6346150" cy="480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indent="-685800">
              <a:lnSpc>
                <a:spcPts val="3750"/>
              </a:lnSpc>
              <a:buFont typeface="Wingdings" panose="05000000000000000000" pitchFamily="2" charset="2"/>
              <a:buChar char="q"/>
            </a:pPr>
            <a:r>
              <a:rPr lang="en-IN" sz="4800" b="1" dirty="0">
                <a:solidFill>
                  <a:schemeClr val="bg1"/>
                </a:solidFill>
              </a:rPr>
              <a:t>Solution Overview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3711238" y="1210866"/>
            <a:ext cx="7737157" cy="492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57200" indent="-457200">
              <a:lnSpc>
                <a:spcPts val="1900"/>
              </a:lnSpc>
              <a:buFont typeface="Wingdings" panose="05000000000000000000" pitchFamily="2" charset="2"/>
              <a:buChar char="v"/>
            </a:pPr>
            <a:r>
              <a:rPr lang="en-US" sz="2800" dirty="0" err="1">
                <a:solidFill>
                  <a:schemeClr val="bg1"/>
                </a:solidFill>
              </a:rPr>
              <a:t>InsurAI</a:t>
            </a:r>
            <a:r>
              <a:rPr lang="en-US" sz="2800" dirty="0">
                <a:solidFill>
                  <a:schemeClr val="bg1"/>
                </a:solidFill>
              </a:rPr>
              <a:t> is a </a:t>
            </a:r>
            <a:r>
              <a:rPr lang="en-US" sz="2800" b="1" dirty="0">
                <a:solidFill>
                  <a:schemeClr val="bg1"/>
                </a:solidFill>
              </a:rPr>
              <a:t>web-first insurance portal</a:t>
            </a:r>
            <a:r>
              <a:rPr lang="en-US" sz="2800" dirty="0">
                <a:solidFill>
                  <a:schemeClr val="bg1"/>
                </a:solidFill>
              </a:rPr>
              <a:t> where:</a:t>
            </a: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481" y="2155507"/>
            <a:ext cx="6589514" cy="5596111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510343" y="4063127"/>
            <a:ext cx="6589514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7824429" y="2712124"/>
            <a:ext cx="6589514" cy="3627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00"/>
              </a:lnSpc>
            </a:pPr>
            <a:r>
              <a:rPr lang="en-US" sz="2800" dirty="0">
                <a:solidFill>
                  <a:schemeClr val="bg1"/>
                </a:solidFill>
              </a:rPr>
              <a:t>✔ Users discover &amp; apply for best-fit plans</a:t>
            </a:r>
          </a:p>
          <a:p>
            <a:pPr>
              <a:lnSpc>
                <a:spcPts val="1900"/>
              </a:lnSpc>
            </a:pP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✔ Agents manage applications &amp; approvals</a:t>
            </a:r>
          </a:p>
          <a:p>
            <a:pPr>
              <a:lnSpc>
                <a:spcPts val="1900"/>
              </a:lnSpc>
            </a:pP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✔ System automates communications </a:t>
            </a:r>
          </a:p>
          <a:p>
            <a:pPr>
              <a:lnSpc>
                <a:spcPts val="1900"/>
              </a:lnSpc>
            </a:pPr>
            <a:r>
              <a:rPr lang="en-US" sz="2800" dirty="0">
                <a:solidFill>
                  <a:schemeClr val="bg1"/>
                </a:solidFill>
              </a:rPr>
              <a:t>                     &amp; paperwork</a:t>
            </a:r>
          </a:p>
        </p:txBody>
      </p:sp>
      <p:sp>
        <p:nvSpPr>
          <p:cNvPr id="14" name="Text 11"/>
          <p:cNvSpPr/>
          <p:nvPr/>
        </p:nvSpPr>
        <p:spPr>
          <a:xfrm>
            <a:off x="7740967" y="5660231"/>
            <a:ext cx="6358890" cy="492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</p:txBody>
      </p:sp>
      <p:sp>
        <p:nvSpPr>
          <p:cNvPr id="15" name="Shape 12"/>
          <p:cNvSpPr/>
          <p:nvPr/>
        </p:nvSpPr>
        <p:spPr>
          <a:xfrm>
            <a:off x="7510343" y="5275778"/>
            <a:ext cx="22860" cy="876657"/>
          </a:xfrm>
          <a:prstGeom prst="rect">
            <a:avLst/>
          </a:prstGeom>
          <a:solidFill>
            <a:srgbClr val="A9F00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2C0C9-11CB-3183-D1DB-8D411CCD3163}"/>
              </a:ext>
            </a:extLst>
          </p:cNvPr>
          <p:cNvSpPr/>
          <p:nvPr/>
        </p:nvSpPr>
        <p:spPr>
          <a:xfrm>
            <a:off x="12853555" y="7751618"/>
            <a:ext cx="1776845" cy="47798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B8F6B901-28CD-8F60-E310-1F1EE2913501}"/>
              </a:ext>
            </a:extLst>
          </p:cNvPr>
          <p:cNvSpPr txBox="1"/>
          <p:nvPr/>
        </p:nvSpPr>
        <p:spPr>
          <a:xfrm>
            <a:off x="585354" y="-20633"/>
            <a:ext cx="7315200" cy="681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lnSpc>
                <a:spcPts val="4950"/>
              </a:lnSpc>
              <a:buFont typeface="Wingdings" panose="05000000000000000000" pitchFamily="2" charset="2"/>
              <a:buChar char="q"/>
            </a:pPr>
            <a:r>
              <a:rPr lang="en-IN" sz="3200" b="1" dirty="0">
                <a:solidFill>
                  <a:schemeClr val="bg1"/>
                </a:solidFill>
              </a:rPr>
              <a:t>Demo Flow: 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23" name="Picture 22" descr="A flowchart of a process&#10;&#10;AI-generated content may be incorrect.">
            <a:extLst>
              <a:ext uri="{FF2B5EF4-FFF2-40B4-BE49-F238E27FC236}">
                <a16:creationId xmlns:a16="http://schemas.microsoft.com/office/drawing/2014/main" id="{36AA4BF3-9BDD-5739-4194-32D6AF43A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610" y="684552"/>
            <a:ext cx="6043490" cy="7444126"/>
          </a:xfrm>
          <a:prstGeom prst="rect">
            <a:avLst/>
          </a:prstGeom>
        </p:spPr>
      </p:pic>
      <p:pic>
        <p:nvPicPr>
          <p:cNvPr id="25" name="Picture 24" descr="A diagram of a software application&#10;&#10;AI-generated content may be incorrect.">
            <a:extLst>
              <a:ext uri="{FF2B5EF4-FFF2-40B4-BE49-F238E27FC236}">
                <a16:creationId xmlns:a16="http://schemas.microsoft.com/office/drawing/2014/main" id="{0BE75D93-E995-DFEE-D606-241AC76B9E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0788" y="684552"/>
            <a:ext cx="5988093" cy="75031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8A2219D3-CDD6-D442-093C-A235725A0CA0}"/>
              </a:ext>
            </a:extLst>
          </p:cNvPr>
          <p:cNvSpPr txBox="1"/>
          <p:nvPr/>
        </p:nvSpPr>
        <p:spPr>
          <a:xfrm>
            <a:off x="400395" y="127188"/>
            <a:ext cx="7315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chemeClr val="bg1"/>
                </a:solidFill>
              </a:rPr>
              <a:t>Key Features (Agent/Admin Side)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B5365E-9CA8-1AAA-B7B6-AE058A5DD8CD}"/>
              </a:ext>
            </a:extLst>
          </p:cNvPr>
          <p:cNvSpPr txBox="1"/>
          <p:nvPr/>
        </p:nvSpPr>
        <p:spPr>
          <a:xfrm>
            <a:off x="981684" y="803994"/>
            <a:ext cx="73152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Add/Edit/Delete insurance policies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Review &amp; approve/reject applications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Manage appointments &amp; user communications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Dashboard analytics (approval rate, volumes)</a:t>
            </a:r>
          </a:p>
        </p:txBody>
      </p:sp>
      <p:pic>
        <p:nvPicPr>
          <p:cNvPr id="22" name="Picture 2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416477B-2E5C-D55B-95EB-4257F0EF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26" y="2900660"/>
            <a:ext cx="7553654" cy="5273551"/>
          </a:xfrm>
          <a:prstGeom prst="rect">
            <a:avLst/>
          </a:prstGeom>
        </p:spPr>
      </p:pic>
      <p:pic>
        <p:nvPicPr>
          <p:cNvPr id="24" name="Picture 23" descr="A screenshot of a phone&#10;&#10;AI-generated content may be incorrect.">
            <a:extLst>
              <a:ext uri="{FF2B5EF4-FFF2-40B4-BE49-F238E27FC236}">
                <a16:creationId xmlns:a16="http://schemas.microsoft.com/office/drawing/2014/main" id="{03F5F7C8-9157-31AF-9E9D-785828C6F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3289" y="0"/>
            <a:ext cx="5687112" cy="4341353"/>
          </a:xfrm>
          <a:prstGeom prst="rect">
            <a:avLst/>
          </a:prstGeom>
        </p:spPr>
      </p:pic>
      <p:pic>
        <p:nvPicPr>
          <p:cNvPr id="26" name="Picture 25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B168A2D0-EEF3-C0FC-91C1-2785FD04C4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0479" y="2900661"/>
            <a:ext cx="6979921" cy="527355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A7B7C54-8013-62B0-A5F3-047667364CE1}"/>
              </a:ext>
            </a:extLst>
          </p:cNvPr>
          <p:cNvSpPr txBox="1"/>
          <p:nvPr/>
        </p:nvSpPr>
        <p:spPr>
          <a:xfrm>
            <a:off x="394854" y="1025935"/>
            <a:ext cx="831272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search bar for fast discovery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insurance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Dynamic policy listing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Guest users prompted to login before applying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7F146D-0D2F-72C2-FBDC-9851C73D3C5C}"/>
              </a:ext>
            </a:extLst>
          </p:cNvPr>
          <p:cNvSpPr txBox="1"/>
          <p:nvPr/>
        </p:nvSpPr>
        <p:spPr>
          <a:xfrm>
            <a:off x="748146" y="345271"/>
            <a:ext cx="7315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chemeClr val="bg1"/>
                </a:solidFill>
              </a:rPr>
              <a:t>Home Page Highlight</a:t>
            </a:r>
          </a:p>
        </p:txBody>
      </p:sp>
      <p:pic>
        <p:nvPicPr>
          <p:cNvPr id="23" name="Picture 2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2F669A1-DD52-0400-C77F-0A816544E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8654" y="0"/>
            <a:ext cx="6691745" cy="3396770"/>
          </a:xfrm>
          <a:prstGeom prst="rect">
            <a:avLst/>
          </a:prstGeom>
        </p:spPr>
      </p:pic>
      <p:pic>
        <p:nvPicPr>
          <p:cNvPr id="25" name="Picture 2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D6FEBAE-4446-C622-38FC-38A99F2556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90" y="3396770"/>
            <a:ext cx="6515913" cy="3239047"/>
          </a:xfrm>
          <a:prstGeom prst="rect">
            <a:avLst/>
          </a:prstGeom>
        </p:spPr>
      </p:pic>
      <p:pic>
        <p:nvPicPr>
          <p:cNvPr id="27" name="Picture 2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A7A5381-CA13-F752-1824-5051996AA8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7415" y="3396770"/>
            <a:ext cx="8032172" cy="4803734"/>
          </a:xfrm>
          <a:prstGeom prst="rect">
            <a:avLst/>
          </a:prstGeom>
        </p:spPr>
      </p:pic>
      <p:pic>
        <p:nvPicPr>
          <p:cNvPr id="29" name="Picture 2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1A51E11F-925E-C233-6035-E38EDA85A2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01" y="6635817"/>
            <a:ext cx="6515914" cy="15646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E777F-89A2-6303-7910-EEBBB586927C}"/>
              </a:ext>
            </a:extLst>
          </p:cNvPr>
          <p:cNvSpPr txBox="1"/>
          <p:nvPr/>
        </p:nvSpPr>
        <p:spPr>
          <a:xfrm>
            <a:off x="2287450" y="654331"/>
            <a:ext cx="7315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chemeClr val="bg1"/>
                </a:solidFill>
              </a:rPr>
              <a:t>Future Scope of </a:t>
            </a:r>
            <a:r>
              <a:rPr lang="en-US" sz="3200" b="1" dirty="0" err="1">
                <a:solidFill>
                  <a:schemeClr val="bg1"/>
                </a:solidFill>
              </a:rPr>
              <a:t>InsurAI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BBF32-06B5-53A4-A4DF-8F76590572DB}"/>
              </a:ext>
            </a:extLst>
          </p:cNvPr>
          <p:cNvSpPr/>
          <p:nvPr/>
        </p:nvSpPr>
        <p:spPr>
          <a:xfrm>
            <a:off x="12853555" y="7751618"/>
            <a:ext cx="1776845" cy="47798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BF1E27F-A39B-7ECB-8BF3-0FFA58683F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5731" y="1695050"/>
            <a:ext cx="964373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AI recommendations &amp; smart assistants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Fraud detection &amp; automated risk scoring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Online payments &amp; claims module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Analytics dashboards &amp; live notifications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Mobile app expansion &amp; multilingual support</a:t>
            </a:r>
          </a:p>
        </p:txBody>
      </p:sp>
    </p:spTree>
    <p:extLst>
      <p:ext uri="{BB962C8B-B14F-4D97-AF65-F5344CB8AC3E}">
        <p14:creationId xmlns:p14="http://schemas.microsoft.com/office/powerpoint/2010/main" val="3997736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5F893EDF-A6EE-DA88-A492-E2825CBB592D}"/>
              </a:ext>
            </a:extLst>
          </p:cNvPr>
          <p:cNvSpPr/>
          <p:nvPr/>
        </p:nvSpPr>
        <p:spPr>
          <a:xfrm>
            <a:off x="5657851" y="1518000"/>
            <a:ext cx="7195704" cy="2514600"/>
          </a:xfrm>
          <a:prstGeom prst="cloud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609EB2-2A40-A7B5-6D6F-D8329AB51A13}"/>
              </a:ext>
            </a:extLst>
          </p:cNvPr>
          <p:cNvSpPr/>
          <p:nvPr/>
        </p:nvSpPr>
        <p:spPr>
          <a:xfrm>
            <a:off x="7675769" y="2276339"/>
            <a:ext cx="33749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54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Thank You!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8B7781-3AF4-1D84-DC8B-5C2AA3CECC6A}"/>
              </a:ext>
            </a:extLst>
          </p:cNvPr>
          <p:cNvSpPr txBox="1"/>
          <p:nvPr/>
        </p:nvSpPr>
        <p:spPr>
          <a:xfrm>
            <a:off x="1098837" y="5634382"/>
            <a:ext cx="912581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Name : Abhishek Kumar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College : Noida Institute of Engineering &amp; Technology</a:t>
            </a:r>
            <a:endParaRPr lang="en-IN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1A4655-AF6F-4E7E-23DA-67666AA59394}"/>
              </a:ext>
            </a:extLst>
          </p:cNvPr>
          <p:cNvSpPr/>
          <p:nvPr/>
        </p:nvSpPr>
        <p:spPr>
          <a:xfrm>
            <a:off x="12853555" y="7751618"/>
            <a:ext cx="1776845" cy="477982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5791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251</Words>
  <Application>Microsoft Office PowerPoint</Application>
  <PresentationFormat>Custom</PresentationFormat>
  <Paragraphs>48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Abhishek Kumar</dc:creator>
  <cp:lastModifiedBy>Abhishek Kumar</cp:lastModifiedBy>
  <cp:revision>3</cp:revision>
  <dcterms:created xsi:type="dcterms:W3CDTF">2025-07-20T12:09:16Z</dcterms:created>
  <dcterms:modified xsi:type="dcterms:W3CDTF">2025-12-09T18:46:06Z</dcterms:modified>
</cp:coreProperties>
</file>